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723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custDataLst>
    <p:tags r:id="rId2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p="http://schemas.openxmlformats.org/presentationml/2006/main">
  <p:cmAuthor id="0" name="Наталья" initials="Н" lastIdx="1" clrIdx="0"/>
</p:cmAuthorLst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4"/>
    <p:restoredTop sz="94779"/>
  </p:normalViewPr>
  <p:slideViewPr>
    <p:cSldViewPr>
      <p:cViewPr>
        <p:scale>
          <a:sx n="87" d="100"/>
          <a:sy n="87" d="100"/>
        </p:scale>
        <p:origin x="-876" y="648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36868100" cy="368681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ommentAuthors" Target="commentAuthors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slide" Target="slides/slide11.xml" /><Relationship Id="rId15" Type="http://schemas.openxmlformats.org/officeDocument/2006/relationships/slide" Target="slides/slide12.xml" /><Relationship Id="rId16" Type="http://schemas.openxmlformats.org/officeDocument/2006/relationships/slide" Target="slides/slide13.xml" /><Relationship Id="rId17" Type="http://schemas.openxmlformats.org/officeDocument/2006/relationships/slide" Target="slides/slide14.xml" /><Relationship Id="rId18" Type="http://schemas.openxmlformats.org/officeDocument/2006/relationships/slide" Target="slides/slide15.xml" /><Relationship Id="rId19" Type="http://schemas.openxmlformats.org/officeDocument/2006/relationships/slide" Target="slides/slide16.xml" /><Relationship Id="rId2" Type="http://schemas.openxmlformats.org/officeDocument/2006/relationships/slideMaster" Target="slideMasters/slideMaster1.xml" /><Relationship Id="rId20" Type="http://schemas.openxmlformats.org/officeDocument/2006/relationships/tags" Target="tags/tag1.xml" /><Relationship Id="rId21" Type="http://schemas.openxmlformats.org/officeDocument/2006/relationships/presProps" Target="presProps.xml" /><Relationship Id="rId22" Type="http://schemas.openxmlformats.org/officeDocument/2006/relationships/viewProps" Target="viewProps.xml" /><Relationship Id="rId23" Type="http://schemas.openxmlformats.org/officeDocument/2006/relationships/theme" Target="theme/theme1.xml" /><Relationship Id="rId24" Type="http://schemas.openxmlformats.org/officeDocument/2006/relationships/tableStyles" Target="tableStyles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comments/comment1.xml><?xml version="1.0" encoding="utf-8"?>
<p:cmLst xmlns:a="http://schemas.openxmlformats.org/drawingml/2006/main" xmlns:p="http://schemas.openxmlformats.org/presentationml/2006/main">
  <p:cm authorId="0" dt="2016-10-15T02:09:03.1650000" idx="1">
    <p:pos x="9" y="9"/>
    <p:text/>
  </p:cm>
</p:cmLst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1E05B3F-9D20-46FC-9A22-CB7FE363CD5C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4" name="Образ слайда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E19614BF-1365-4EBA-856A-C15A3E546A57}" type="slidenum">
              <a:rPr lang="ru-RU"/>
              <a:pPr lvl="0">
                <a:defRPr/>
              </a:pPr>
              <a:t>‹#›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E19614BF-1365-4EBA-856A-C15A3E546A57}" type="slidenum">
              <a:rPr lang="en-US"/>
              <a:pPr lvl="0">
                <a:defRPr/>
              </a:pPr>
              <a:t>5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E19614BF-1365-4EBA-856A-C15A3E546A57}" type="slidenum">
              <a:rPr lang="en-US"/>
              <a:pPr lvl="0">
                <a:defRPr/>
              </a:pPr>
              <a:t>10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E19614BF-1365-4EBA-856A-C15A3E546A57}" type="slidenum">
              <a:rPr lang="en-US"/>
              <a:pPr lvl="0">
                <a:defRPr/>
              </a:pPr>
              <a:t>16</a:t>
            </a:fld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matchingName="Титульный слайд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Заголовок и вертикальный текст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matchingName="Сравнение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matchingName="Объект с подписью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ct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showMasterSp="0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anchor="t" anchorCtr="0">
              <a:prstTxWarp prst="textNoShape">
                <a:avLst/>
              </a:prstTxWarp>
            </a:bodyPr>
            <a:lstStyle/>
            <a:p>
              <a:pPr lvl="0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pPr lvl="0"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6525F396-2830-42CC-9731-FC24108A43EE}" type="datetime1">
              <a:rPr lang="ru-RU"/>
              <a:pPr lvl="0">
                <a:defRPr/>
              </a:pPr>
              <a:t>17-05</a:t>
            </a:fld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ru-R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2E4C1820-6A6E-4843-BE24-2FB30B9230F7}" type="slidenum">
              <a:rPr lang="ru-RU"/>
              <a:pPr lvl="0">
                <a:defRPr/>
              </a:pPr>
              <a:t>‹#›</a:t>
            </a:fld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800000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/>
            </a:pPr>
            <a:r>
              <a:rPr lang="ru-RU"/>
              <a:t>Вставка рисунка</a:t>
            </a:r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525F396-2830-42CC-9731-FC24108A43EE}" type="datetimeFigureOut">
              <a:rPr lang="ru-RU" smtClean="0"/>
              <a:t>17.11.2016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E4C1820-6A6E-4843-BE24-2FB30B9230F7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14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5.jpeg" /><Relationship Id="rId3" Type="http://schemas.openxmlformats.org/officeDocument/2006/relationships/hyperlink" Target="http://litceymos.ru/itbeitb/%D0%9F%D0%BE%D0%B4%D0%B3%D0%BE%D1%82%D0%BE%D0%B2%D0%B8%D0%BB%D0%B0+%D1%83%D1%87%D0%B8%D1%82%D0%B5%D0%BB%D1%8C-%D0%B4%D0%B5%D1%84%D0%B5%D0%BA%D1%82%D0%BE%D0%BB%D0%BE%D0%B3+%D0%9A%D0%BE%D0%BB%D1%8C%D1%86%D0%BE%D0%B2%D0%B0+%D0%95.+%D0%9F.,+%D0%A0%D0%B0%D0%B7%D0%B2%D0%B8%D1%82%D0%B8%D0%B5+%D0%BC%D1%8B%D1%81%D0%BB%D0%B8%D1%82%D0%B5%D0%BB%D1%8C%D0%BD%D0%BE%D0%B9+%D0%B4%D0%B5%D1%8F%D1%82%D0%B5%D0%BB%D1%8C%D0%BD%D0%BE%D1%81%D1%82%D0%B8+%D1%83+%D0%B4%D0%B5%D1%82%D0%B5%D0%B9+%D0%B4%D0%BE%D1%88%D0%BA%D0%BE%D0%BB%D1%8C%D0%BD%D0%BE%D0%B3%D0%BE+%D0%B2%D0%BE%D0%B7%D1%80%D0%B0%D1%81%D1%82%D0%B0+%D0%B2+%D0%B8%D0%B3%D1%80%D0%B0%D1%85+%D0%B8+%D1%83%D0%BF%D1%80%D0%B0%D0%B6%D0%BD%D0%B5%D0%BD%D0%B8%D1%8F%D1%85.+%D0%91%D0%BB%D0%BE%D0%BA%D0%B8+%D0%B4%D1%8C%D0%B5%D0%BD%D0%B5%D1%88%D0%B0b/23418_html_m4c4a02e1.png" TargetMode="External" /><Relationship Id="rId4" Type="http://schemas.openxmlformats.org/officeDocument/2006/relationships/image" Target="../media/image16.jpeg" /><Relationship Id="rId5" Type="http://schemas.openxmlformats.org/officeDocument/2006/relationships/hyperlink" Target="http://litceymos.ru/itbeitb/%D0%9F%D0%BE%D0%B4%D0%B3%D0%BE%D1%82%D0%BE%D0%B2%D0%B8%D0%BB%D0%B0+%D1%83%D1%87%D0%B8%D1%82%D0%B5%D0%BB%D1%8C-%D0%B4%D0%B5%D1%84%D0%B5%D0%BA%D1%82%D0%BE%D0%BB%D0%BE%D0%B3+%D0%9A%D0%BE%D0%BB%D1%8C%D1%86%D0%BE%D0%B2%D0%B0+%D0%95.+%D0%9F.,+%D0%A0%D0%B0%D0%B7%D0%B2%D0%B8%D1%82%D0%B8%D0%B5+%D0%BC%D1%8B%D1%81%D0%BB%D0%B8%D1%82%D0%B5%D0%BB%D1%8C%D0%BD%D0%BE%D0%B9+%D0%B4%D0%B5%D1%8F%D1%82%D0%B5%D0%BB%D1%8C%D0%BD%D0%BE%D1%81%D1%82%D0%B8+%D1%83+%D0%B4%D0%B5%D1%82%D0%B5%D0%B9+%D0%B4%D0%BE%D1%88%D0%BA%D0%BE%D0%BB%D1%8C%D0%BD%D0%BE%D0%B3%D0%BE+%D0%B2%D0%BE%D0%B7%D1%80%D0%B0%D1%81%D1%82%D0%B0+%D0%B2+%D0%B8%D0%B3%D1%80%D0%B0%D1%85+%D0%B8+%D1%83%D0%BF%D1%80%D0%B0%D0%B6%D0%BD%D0%B5%D0%BD%D0%B8%D1%8F%D1%85.+%D0%91%D0%BB%D0%BE%D0%BA%D0%B8+%D0%B4%D1%8C%D0%B5%D0%BD%D0%B5%D1%88%D0%B0b/23418_html_m2d96e942.png" TargetMode="Externa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7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18.jpe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19.jpeg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0.jpeg" /><Relationship Id="rId3" Type="http://schemas.openxmlformats.org/officeDocument/2006/relationships/hyperlink" Target="http://handmadehelp.ru/wp-content/uploads/2016/01/wpid-prostoy-sposob-poshiva-udobnyh-meshochkov_i_8.jpg" TargetMode="External" /><Relationship Id="rId4" Type="http://schemas.openxmlformats.org/officeDocument/2006/relationships/image" Target="../media/image21.jpeg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comments" Target="../comments/comment1.xml" /><Relationship Id="rId3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 /><Relationship Id="rId2" Type="http://schemas.openxmlformats.org/officeDocument/2006/relationships/image" Target="../media/image8.jpeg" /><Relationship Id="rId3" Type="http://schemas.openxmlformats.org/officeDocument/2006/relationships/image" Target="../media/image9.jpeg" /><Relationship Id="rId4" Type="http://schemas.openxmlformats.org/officeDocument/2006/relationships/image" Target="../media/image10.jpeg" /><Relationship Id="rId5" Type="http://schemas.openxmlformats.org/officeDocument/2006/relationships/image" Target="../media/image11.jpeg" /><Relationship Id="rId6" Type="http://schemas.openxmlformats.org/officeDocument/2006/relationships/image" Target="../media/image1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1484784"/>
            <a:ext cx="7772400" cy="432048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altLang="en-US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ДЕЛОВАЯ ИГРА </a:t>
            </a:r>
            <a: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ДЛЯ ВОСПИТАТЕЛЕЙ </a:t>
            </a:r>
            <a:endParaRPr lang="ru-RU" sz="2200" b="1">
              <a:ln w="12700" cap="flat" cmpd="sng" algn="ctr">
                <a:solidFill>
                  <a:schemeClr val="bg1"/>
                </a:solidFill>
                <a:prstDash val="solid"/>
                <a:round/>
              </a:ln>
              <a:solidFill>
                <a:schemeClr val="bg1"/>
              </a:solidFill>
              <a:effectLst>
                <a:outerShdw blurRad="76200" dist="76200" dir="8100000" algn="ctr" rotWithShape="0">
                  <a:srgbClr val="00000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lvl="0">
              <a:defRPr/>
            </a:pPr>
            <a:b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«С ЧУДО-БЛОКАМИ ИГРАЕМ – УМ РЕБЁНКА РАЗВИВАЕМ».</a:t>
            </a:r>
            <a:b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</a:rPr>
              <a:t> </a:t>
            </a:r>
            <a:b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22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            </a:t>
            </a:r>
            <a:r>
              <a:rPr 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Подготовила воспитатель</a:t>
            </a:r>
            <a:r>
              <a:rPr lang="ru-RU" altLang="en-US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alt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ru-RU" altLang="en-US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к</a:t>
            </a:r>
            <a:r>
              <a:rPr lang="en-US" alt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\</a:t>
            </a:r>
            <a:r>
              <a:rPr lang="ru-RU" altLang="en-US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к</a:t>
            </a:r>
            <a:r>
              <a:rPr lang="en-US" alt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br>
              <a:rPr 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</a:br>
            <a:r>
              <a:rPr 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                                   </a:t>
            </a:r>
            <a:r>
              <a:rPr lang="ru-RU" altLang="en-US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Усольцева Е</a:t>
            </a:r>
            <a:r>
              <a:rPr lang="en-US" alt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ru-RU" altLang="en-US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А</a:t>
            </a:r>
            <a:r>
              <a:rPr lang="en-US" alt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  <a:r>
              <a:rPr lang="ru-RU" sz="1800" b="1">
                <a:ln w="12700" cap="flat" cmpd="sng" algn="ctr">
                  <a:solidFill>
                    <a:schemeClr val="bg1"/>
                  </a:solidFill>
                  <a:prstDash val="solid"/>
                  <a:round/>
                </a:ln>
                <a:solidFill>
                  <a:schemeClr val="bg1"/>
                </a:solidFill>
                <a:effectLst>
                  <a:outerShdw blurRad="76200" dist="76200" dir="8100000" algn="ctr" rotWithShape="0">
                    <a:srgbClr val="00000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br>
              <a:rPr lang="ru-RU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  <a:latin typeface="Times New Roman"/>
                <a:cs typeface="Times New Roman"/>
              </a:rPr>
            </a:br>
            <a:endParaRPr lang="ru-RU">
              <a:ln w="12700" cap="flat" cmpd="sng" algn="ctr">
                <a:gradFill flip="xy" rotWithShape="1">
                  <a:gsLst>
                    <a:gs pos="0">
                      <a:schemeClr val="tx1"/>
                    </a:gs>
                    <a:gs pos="100000">
                      <a:schemeClr val="accent3"/>
                    </a:gs>
                  </a:gsLst>
                  <a:lin ang="5400000" scaled="0"/>
                </a:gradFill>
                <a:prstDash val="solid"/>
                <a:round/>
              </a:ln>
              <a:solidFill>
                <a:schemeClr val="bg1"/>
              </a:solidFill>
              <a:effectLst>
                <a:outerShdw blurRad="63500" dist="31750" dir="16200000" rotWithShape="0">
                  <a:schemeClr val="tx1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0454" y="548680"/>
            <a:ext cx="6417734" cy="603448"/>
          </a:xfrm>
        </p:spPr>
        <p:txBody>
          <a:bodyPr/>
          <a:lstStyle/>
          <a:p>
            <a:pPr lvl="0">
              <a:defRPr/>
            </a:pPr>
            <a:r>
              <a:rPr lang="ru-RU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М</a:t>
            </a:r>
            <a:r>
              <a:rPr lang="ru-RU" altLang="en-US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Б</a:t>
            </a:r>
            <a:r>
              <a:rPr lang="ru-RU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ДОУ № </a:t>
            </a:r>
            <a:r>
              <a:rPr lang="en-US" altLang="ru-RU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11</a:t>
            </a:r>
            <a:r>
              <a:rPr lang="ru-RU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 «</a:t>
            </a:r>
            <a:r>
              <a:rPr lang="ru-RU" altLang="en-US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Берёзка</a:t>
            </a:r>
            <a:r>
              <a:rPr lang="ru-RU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».</a:t>
            </a:r>
            <a:endParaRPr lang="ru-RU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2" descr="C:\Users\Наталья\Desktop\космос\Zolotaya-ptitsa-schastya2-280x238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4376022"/>
            <a:ext cx="3240360" cy="2481978"/>
          </a:xfrm>
          <a:prstGeom prst="rect">
            <a:avLst/>
          </a:prstGeom>
          <a:noFill/>
          <a:ln w="3810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19336" y="3429000"/>
            <a:ext cx="8820980" cy="3312368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ЦЕЛЬ:</a:t>
            </a:r>
            <a:r>
              <a:rPr lang="ru-RU" b="1" i="1">
                <a:solidFill>
                  <a:schemeClr val="tx1"/>
                </a:solidFill>
                <a:latin typeface="Times New Roman"/>
                <a:cs typeface="Times New Roman"/>
              </a:rPr>
              <a:t> </a:t>
            </a: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Учить детей «читать» знаки-символы (признаки геометрических фигур — цвет, размер, форма, толщина), выбирать необходи­мый блок из нескольких. Развивать практически-действенное мышление.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ЗАДАНИЕ ОТ ВЕДУЩЕГО.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b="1">
                <a:solidFill>
                  <a:schemeClr val="tx1"/>
                </a:solidFill>
                <a:latin typeface="Times New Roman"/>
                <a:cs typeface="Times New Roman"/>
              </a:rPr>
              <a:t>Придумайте вариант данной игры для детей                                                         младшего и среднего возраста, создайте условия для проявления инициативы детей, их самостоятельности.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07368" y="338328"/>
            <a:ext cx="8229600" cy="100244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3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«Рыбалка»</a:t>
            </a:r>
            <a:br>
              <a:rPr lang="ru-RU" sz="3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1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endParaRPr lang="ru-RU" sz="36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Рисунок 3" descr="моя_счастливая_семья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576" y="939512"/>
            <a:ext cx="4500500" cy="2309467"/>
          </a:xfrm>
          <a:prstGeom prst="rect">
            <a:avLst/>
          </a:prstGeom>
        </p:spPr>
      </p:pic>
      <p:sp>
        <p:nvSpPr>
          <p:cNvPr id="5" name="Прямоугольный треугольник 4"/>
          <p:cNvSpPr/>
          <p:nvPr/>
        </p:nvSpPr>
        <p:spPr>
          <a:xfrm rot="9174118">
            <a:off x="2762443" y="2681456"/>
            <a:ext cx="792088" cy="600075"/>
          </a:xfrm>
          <a:prstGeom prst="rt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259796" y="2582230"/>
            <a:ext cx="714375" cy="66675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0477117">
            <a:off x="5192567" y="2493526"/>
            <a:ext cx="878570" cy="5715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91440" tIns="45720" rIns="91440" bIns="45720" anchor="ctr" anchorCtr="0">
            <a:prstTxWarp prst="textNoShape">
              <a:avLst/>
            </a:prstTxWarp>
            <a:noAutofit/>
          </a:bodyPr>
          <a:lstStyle/>
          <a:p>
            <a:pPr lvl="0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" name="TextBox 9"/>
          <p:cNvSpPr txBox="1"/>
          <p:nvPr/>
        </p:nvSpPr>
        <p:spPr>
          <a:xfrm>
            <a:off x="539552" y="908720"/>
            <a:ext cx="7848873" cy="2423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200" b="1">
                <a:latin typeface="Times New Roman"/>
                <a:cs typeface="Times New Roman"/>
              </a:rPr>
              <a:t>ИГРА «ХУДОЖНИКИ»</a:t>
            </a:r>
          </a:p>
          <a:p>
            <a:pPr lvl="0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lvl="0">
              <a:defRPr/>
            </a:pPr>
            <a:r>
              <a:rPr lang="ru-RU" sz="2200" b="1">
                <a:latin typeface="Times New Roman"/>
                <a:cs typeface="Times New Roman"/>
              </a:rPr>
              <a:t>ЦЕЛЬ: </a:t>
            </a:r>
            <a:r>
              <a:rPr lang="ru-RU" sz="2200">
                <a:latin typeface="Times New Roman"/>
                <a:cs typeface="Times New Roman"/>
              </a:rPr>
              <a:t>развитие умения анализировать форму предметов,  развитие умения сравнивать по их свойствам,  развитие художественных способностей (выбор цвета, фона, композиции).</a:t>
            </a:r>
          </a:p>
          <a:p>
            <a:pPr lvl="0">
              <a:defRPr/>
            </a:pPr>
            <a:endParaRPr lang="ru-RU" sz="2200">
              <a:latin typeface="Times New Roman"/>
              <a:cs typeface="Times New Roman"/>
            </a:endParaRPr>
          </a:p>
        </p:txBody>
      </p:sp>
      <p:pic>
        <p:nvPicPr>
          <p:cNvPr id="11" name="Рисунок 10" descr="http://litceymos.ru/itbeitb/%D0%9F%D0%BE%D0%B4%D0%B3%D0%BE%D1%82%D0%BE%D0%B2%D0%B8%D0%BB%D0%B0+%D1%83%D1%87%D0%B8%D1%82%D0%B5%D0%BB%D1%8C-%D0%B4%D0%B5%D1%84%D0%B5%D0%BA%D1%82%D0%BE%D0%BB%D0%BE%D0%B3+%D0%9A%D0%BE%D0%BB%D1%8C%D1%86%D0%BE%D0%B2%D0%B0+%D0%95.+%D0%9F.%2C+%D0%A0%D0%B0%D0%B7%D0%B2%D0%B8%D1%82%D0%B8%D0%B5+%D0%BC%D1%8B%D1%81%D0%BB%D0%B8%D1%82%D0%B5%D0%BB%D1%8C%D0%BD%D0%BE%D0%B9+%D0%B4%D0%B5%D1%8F%D1%82%D0%B5%D0%BB%D1%8C%D0%BD%D0%BE%D1%81%D1%82%D0%B8+%D1%83+%D0%B4%D0%B5%D1%82%D0%B5%D0%B9+%D0%B4%D0%BE%D1%88%D0%BA%D0%BE%D0%BB%D1%8C%D0%BD%D0%BE%D0%B3%D0%BE+%D0%B2%D0%BE%D0%B7%D1%80%D0%B0%D1%81%D1%82%D0%B0+%D0%B2+%D0%B8%D0%B3%D1%80%D0%B0%D1%85+%D0%B8+%D1%83%D0%BF%D1%80%D0%B0%D0%B6%D0%BD%D0%B5%D0%BD%D0%B8%D1%8F%D1%85.+%D0%91%D0%BB%D0%BE%D0%BA%D0%B8+%D0%B4%D1%8C%D0%B5%D0%BD%D0%B5%D1%88%D0%B0b/23418_html_m4c4a02e1.png">
            <a:hlinkClick r:id="rId3"/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9336" y="2924944"/>
            <a:ext cx="4356484" cy="36724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://litceymos.ru/itbeitb/%D0%9F%D0%BE%D0%B4%D0%B3%D0%BE%D1%82%D0%BE%D0%B2%D0%B8%D0%BB%D0%B0+%D1%83%D1%87%D0%B8%D1%82%D0%B5%D0%BB%D1%8C-%D0%B4%D0%B5%D1%84%D0%B5%D0%BA%D1%82%D0%BE%D0%BB%D0%BE%D0%B3+%D0%9A%D0%BE%D0%BB%D1%8C%D1%86%D0%BE%D0%B2%D0%B0+%D0%95.+%D0%9F.%2C+%D0%A0%D0%B0%D0%B7%D0%B2%D0%B8%D1%82%D0%B8%D0%B5+%D0%BC%D1%8B%D1%81%D0%BB%D0%B8%D1%82%D0%B5%D0%BB%D1%8C%D0%BD%D0%BE%D0%B9+%D0%B4%D0%B5%D1%8F%D1%82%D0%B5%D0%BB%D1%8C%D0%BD%D0%BE%D1%81%D1%82%D0%B8+%D1%83+%D0%B4%D0%B5%D1%82%D0%B5%D0%B9+%D0%B4%D0%BE%D1%88%D0%BA%D0%BE%D0%BB%D1%8C%D0%BD%D0%BE%D0%B3%D0%BE+%D0%B2%D0%BE%D0%B7%D1%80%D0%B0%D1%81%D1%82%D0%B0+%D0%B2+%D0%B8%D0%B3%D1%80%D0%B0%D1%85+%D0%B8+%D1%83%D0%BF%D1%80%D0%B0%D0%B6%D0%BD%D0%B5%D0%BD%D0%B8%D1%8F%D1%85.+%D0%91%D0%BB%D0%BE%D0%BA%D0%B8+%D0%B4%D1%8C%D0%B5%D0%BD%D0%B5%D1%88%D0%B0b/23418_html_m2d96e942.png">
            <a:hlinkClick r:id="rId5"/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583832" y="2960948"/>
            <a:ext cx="4356484" cy="36364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443372" y="656692"/>
            <a:ext cx="8208912" cy="20756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en-US" sz="2200" b="1">
                <a:latin typeface="Times New Roman"/>
                <a:cs typeface="Times New Roman"/>
              </a:rPr>
              <a:t>                                                     </a:t>
            </a:r>
            <a:r>
              <a:rPr lang="ru-RU" altLang="en-US" sz="2200" b="1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2200" b="1">
                <a:solidFill>
                  <a:schemeClr val="bg1"/>
                </a:solidFill>
                <a:latin typeface="Times New Roman"/>
                <a:cs typeface="Times New Roman"/>
              </a:rPr>
              <a:t>ИГРА «ПОСТРОЙ ДОРОГУ».</a:t>
            </a:r>
            <a:endParaRPr lang="ru-RU" sz="2200" b="1">
              <a:latin typeface="Times New Roman"/>
              <a:cs typeface="Times New Roman"/>
            </a:endParaRPr>
          </a:p>
          <a:p>
            <a:pPr algn="ctr">
              <a:defRPr/>
            </a:pPr>
            <a:endParaRPr lang="ru-RU" sz="2200" b="1">
              <a:latin typeface="Times New Roman"/>
              <a:cs typeface="Times New Roman"/>
            </a:endParaRPr>
          </a:p>
          <a:p>
            <a:pPr algn="just">
              <a:defRPr/>
            </a:pPr>
            <a:r>
              <a:rPr lang="ru-RU" sz="2200" b="1" i="1">
                <a:latin typeface="Times New Roman"/>
                <a:cs typeface="Times New Roman"/>
              </a:rPr>
              <a:t>ЦЕЛЬ: </a:t>
            </a:r>
            <a:r>
              <a:rPr lang="ru-RU" sz="2200">
                <a:latin typeface="Times New Roman"/>
                <a:cs typeface="Times New Roman"/>
              </a:rPr>
              <a:t>развитие умений выделять свойства предметов, абстрагировать от других, следовать определённым правилам при решении определённых задач, самостоятельно составлять алгоритм простейших действий</a:t>
            </a:r>
          </a:p>
        </p:txBody>
      </p:sp>
      <p:pic>
        <p:nvPicPr>
          <p:cNvPr id="1026" name="Picture 2" descr="C:\Users\Наталья\Desktop\космос\htmlconvd-1mzxEL_html_mdb3dc70 (1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221" y="2784775"/>
            <a:ext cx="7834055" cy="395659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55840" y="2492896"/>
            <a:ext cx="4284476" cy="500455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Цель: развивать логическое мышление, формировать комбинаторные навыки, ориентировку в пространстве, умение делить множество на несколько подмножеств.</a:t>
            </a:r>
          </a:p>
          <a:p>
            <a:pPr marL="0" indent="0" algn="just"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ЗАДАНИЕ ОТ ВЕДУЩЕГО: «Сформулируйте воспитательную задачу, реализуемую в ходе проведения игры.</a:t>
            </a:r>
          </a:p>
          <a:p>
            <a:pPr marL="0" indent="0" algn="ctr">
              <a:buNone/>
              <a:defRPr/>
            </a:pPr>
            <a:endParaRPr lang="ru-RU" sz="22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 algn="ctr">
              <a:buNone/>
              <a:defRPr/>
            </a:pPr>
            <a:endParaRPr lang="ru-RU" sz="22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ИГРА «САДОВНИКИ»</a:t>
            </a:r>
            <a:b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(с тремя обручами)</a:t>
            </a:r>
            <a:b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</a:br>
            <a:endParaRPr lang="ru-RU" sz="22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1026" name="Picture 2" descr="C:\Users\Наталья\Desktop\космос\i (58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2240868"/>
            <a:ext cx="4176464" cy="4375343"/>
          </a:xfrm>
          <a:prstGeom prst="round2DiagRect">
            <a:avLst>
              <a:gd name="adj1" fmla="val 16667"/>
              <a:gd name="adj2" fmla="val 46726"/>
            </a:avLst>
          </a:prstGeom>
          <a:ln w="88900" cap="sq">
            <a:solidFill>
              <a:srgbClr val="00B0F0"/>
            </a:solidFill>
            <a:miter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altLang="en-US" sz="2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“</a:t>
            </a:r>
            <a:r>
              <a:rPr lang="ru-RU" sz="2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ЗАСЕЛИ ЖИЛЬЦОВ</a:t>
            </a:r>
            <a:r>
              <a:rPr lang="ru-RU" altLang="en-US" sz="2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”</a:t>
            </a:r>
            <a:endParaRPr lang="ru-RU" altLang="en-US" sz="26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C:\Documents and Settings\Татьяна\Рабочий стол\для работы\МО\post-236762-1268124846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67" y="2456892"/>
            <a:ext cx="5401576" cy="3600399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3" name="Прямоугольник 2"/>
          <p:cNvSpPr/>
          <p:nvPr/>
        </p:nvSpPr>
        <p:spPr>
          <a:xfrm>
            <a:off x="5591944" y="2780928"/>
            <a:ext cx="3300536" cy="3076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200" i="1">
                <a:latin typeface="Times New Roman"/>
                <a:cs typeface="Times New Roman"/>
              </a:rPr>
              <a:t>Цель:</a:t>
            </a:r>
            <a:r>
              <a:rPr lang="ru-RU" sz="2200">
                <a:latin typeface="Times New Roman"/>
                <a:cs typeface="Times New Roman"/>
              </a:rPr>
              <a:t> развивать умение распределять блоки по свойствам. Развивать ориентировку в пространстве, логическое мышление, внимание. </a:t>
            </a:r>
          </a:p>
          <a:p>
            <a:pPr lvl="0">
              <a:defRPr/>
            </a:pPr>
            <a:r>
              <a:rPr lang="ru-RU" sz="2200" i="1" u="sng">
                <a:latin typeface="Times New Roman"/>
                <a:cs typeface="Times New Roman"/>
              </a:rPr>
              <a:t>Задание от ведущего</a:t>
            </a:r>
            <a:r>
              <a:rPr lang="ru-RU" sz="2200" i="1">
                <a:latin typeface="Times New Roman"/>
                <a:cs typeface="Times New Roman"/>
              </a:rPr>
              <a:t>. </a:t>
            </a:r>
          </a:p>
          <a:p>
            <a:pPr lvl="0">
              <a:defRPr/>
            </a:pPr>
            <a:r>
              <a:rPr lang="ru-RU" sz="2200">
                <a:latin typeface="Times New Roman"/>
                <a:cs typeface="Times New Roman"/>
              </a:rPr>
              <a:t>Придумайте свой вариант игры.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623395"/>
          </a:xfrm>
        </p:spPr>
        <p:txBody>
          <a:bodyPr/>
          <a:lstStyle/>
          <a:p>
            <a:pPr lvl="0"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Командам предлагается придумать свою игру. Можно использовать различные атрибуты и материалы (схемы, кодовые карточки, логические кубики и т.д.), главное условие – использовать «Чудесный мешочек» и логические блоки. </a:t>
            </a:r>
          </a:p>
          <a:p>
            <a:pPr lvl="0"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Необходимо определить возрастную категорию детей и цели игры.</a:t>
            </a:r>
          </a:p>
          <a:p>
            <a:pPr marL="0" indent="0">
              <a:buNone/>
              <a:defRPr/>
            </a:pPr>
            <a:r>
              <a:rPr lang="ru-RU"/>
              <a:t>                                                       </a:t>
            </a:r>
          </a:p>
          <a:p>
            <a:pPr marL="0" indent="0">
              <a:buNone/>
              <a:defRPr/>
            </a:pPr>
            <a:r>
              <a:rPr lang="ru-RU"/>
              <a:t>                                                                                           </a:t>
            </a:r>
          </a:p>
          <a:p>
            <a:pPr marL="0" indent="0">
              <a:buNone/>
              <a:defRPr/>
            </a:pPr>
            <a:r>
              <a:rPr lang="ru-RU"/>
              <a:t>                                                      +                                 ==    ?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ТВОРЧЕСКАЯ МАСТЕРСКАЯ </a:t>
            </a:r>
            <a:b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</a:br>
            <a:r>
              <a:rPr lang="ru-RU" sz="22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«КАША ИЗ ТОПОРА»</a:t>
            </a:r>
            <a:endParaRPr lang="ru-RU" sz="22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5" name="Рисунок 4" descr="http://handmadehelp.ru/wp-content/uploads/2016/01/wpid-prostoy-sposob-poshiva-udobnyh-meshochkov_i_8.jpg">
            <a:hlinkClick r:id="rId3"/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44468" y="4239752"/>
            <a:ext cx="2513417" cy="2111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Наталья\Desktop\космос\511600530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8024" y="4121290"/>
            <a:ext cx="2222385" cy="222238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1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491964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ru-RU" sz="1600">
                <a:solidFill>
                  <a:schemeClr val="tx1"/>
                </a:solidFill>
                <a:latin typeface="Times New Roman"/>
                <a:cs typeface="Times New Roman"/>
              </a:rPr>
              <a:t>     </a:t>
            </a: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ОТВЕТЬТЕ НА ВОПРОСЫ:</a:t>
            </a:r>
          </a:p>
          <a:p>
            <a:pPr marL="0" indent="0"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 «Позволяет ли данная технология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развивать психические способности ребёнка: память, внимание, мышление;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развивать мыслительные умения детей: сравнивать, анализировать, классифицировать, кодировать-декодировать информацию, логически мыслить;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 развивать творческие способности, воображение, фантазию, способность к моделированию и конструированию у детей;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занимать ребёнку позицию полноправного субъекта деятельности, активного участника, а не исполнителя указаний взрослого (субъект-субъектные отношения):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проявлять воспитателю творческую инициативу, создавать условия для проявления инициативы детей, их самостоятельности, индивидуальности?</a:t>
            </a:r>
          </a:p>
          <a:p>
            <a:pPr>
              <a:spcBef>
                <a:spcPct val="0"/>
              </a:spcBef>
              <a:buFont typeface="Wingdings"/>
              <a:buChar char="Ø"/>
              <a:defRPr/>
            </a:pPr>
            <a:endParaRPr lang="ru-RU" sz="22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   ДА-                                              НЕТ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0392"/>
          </a:xfrm>
        </p:spPr>
        <p:txBody>
          <a:bodyPr>
            <a:normAutofit fontScale="90000"/>
          </a:bodyPr>
          <a:lstStyle/>
          <a:p>
            <a:pPr>
              <a:spcBef>
                <a:spcPct val="0"/>
              </a:spcBef>
              <a:defRPr/>
            </a:pPr>
            <a:r>
              <a:rPr lang="ru-RU"/>
              <a:t>    </a:t>
            </a:r>
            <a:r>
              <a:rPr lang="ru-RU" sz="2200">
                <a:latin typeface="Times New Roman"/>
                <a:cs typeface="Times New Roman"/>
              </a:rPr>
              <a:t>  </a:t>
            </a:r>
            <a:r>
              <a:rPr lang="ru-RU" sz="36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ru-RU" sz="41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РЕФЛЕКСИЯ</a:t>
            </a:r>
            <a:r>
              <a:rPr lang="en-US" altLang="ru-RU" sz="41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altLang="ru-RU" sz="41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15616" y="5661248"/>
            <a:ext cx="648072" cy="64807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1820619" y="5832459"/>
            <a:ext cx="720080" cy="648072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864563" y="5884078"/>
            <a:ext cx="720080" cy="50405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1800786" y="5884078"/>
            <a:ext cx="504056" cy="50007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940188" y="5661248"/>
            <a:ext cx="584626" cy="51977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775301" y="5458837"/>
            <a:ext cx="914400" cy="85048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4775302" y="5580431"/>
            <a:ext cx="914400" cy="7139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Облако 29"/>
          <p:cNvSpPr/>
          <p:nvPr/>
        </p:nvSpPr>
        <p:spPr>
          <a:xfrm>
            <a:off x="5689701" y="5661248"/>
            <a:ext cx="754505" cy="739306"/>
          </a:xfrm>
          <a:prstGeom prst="cloud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Прямоугольник 6"/>
          <p:cNvSpPr/>
          <p:nvPr/>
        </p:nvSpPr>
        <p:spPr>
          <a:xfrm>
            <a:off x="5627948" y="2424022"/>
            <a:ext cx="3456384" cy="2012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br>
              <a:rPr lang="ru-RU" b="1"/>
            </a:br>
            <a:r>
              <a:rPr lang="ru-RU" b="1">
                <a:latin typeface="Times New Roman"/>
                <a:cs typeface="Times New Roman"/>
              </a:rPr>
              <a:t>Цель:</a:t>
            </a:r>
            <a:r>
              <a:rPr lang="ru-RU">
                <a:latin typeface="Times New Roman"/>
                <a:cs typeface="Times New Roman"/>
              </a:rPr>
              <a:t> познакомить участников   мастер-класса с использованием в образовательном процессе современной игровой технологии.</a:t>
            </a:r>
          </a:p>
          <a:p>
            <a:pPr lvl="0">
              <a:defRPr/>
            </a:pPr>
            <a:endParaRPr lang="ru-RU">
              <a:latin typeface="Times New Roman"/>
              <a:cs typeface="Times New Roman"/>
            </a:endParaRPr>
          </a:p>
        </p:txBody>
      </p:sp>
      <p:pic>
        <p:nvPicPr>
          <p:cNvPr id="1027" name=""/>
          <p:cNvPicPr>
            <a:picLocks noChangeAspect="1"/>
          </p:cNvPicPr>
          <p:nvPr/>
        </p:nvPicPr>
        <p:blipFill>
          <a:blip r:embed="rId3"/>
          <a:srcRect l="11410" r="12990"/>
          <a:stretch>
            <a:fillRect/>
          </a:stretch>
        </p:blipFill>
        <p:spPr>
          <a:xfrm>
            <a:off x="191343" y="1485291"/>
            <a:ext cx="5148572" cy="510778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811524" y="836612"/>
            <a:ext cx="5821176" cy="7452927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ТЕОРИТИЧЕСКАЯ ЧАСТЬ </a:t>
            </a:r>
          </a:p>
          <a:p>
            <a:pPr algn="ctr">
              <a:buNone/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«</a:t>
            </a:r>
            <a:r>
              <a:rPr lang="ru-RU" sz="2200" b="1" i="1">
                <a:solidFill>
                  <a:schemeClr val="tx1"/>
                </a:solidFill>
                <a:latin typeface="Times New Roman"/>
                <a:cs typeface="Times New Roman"/>
              </a:rPr>
              <a:t>ПЕДАГОГИЧЕСКАЯ КУХНЯ»</a:t>
            </a:r>
          </a:p>
          <a:p>
            <a:pPr algn="just">
              <a:buNone/>
              <a:defRPr/>
            </a:pP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   </a:t>
            </a:r>
          </a:p>
          <a:p>
            <a:pPr algn="just">
              <a:buNone/>
              <a:defRPr/>
            </a:pPr>
            <a:endParaRPr lang="ru-RU" sz="22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buNone/>
              <a:defRPr/>
            </a:pPr>
            <a:endParaRPr lang="ru-RU" sz="22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buNone/>
              <a:defRPr/>
            </a:pPr>
            <a:endParaRPr lang="ru-RU" sz="2200" b="1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just">
              <a:buNone/>
              <a:defRPr/>
            </a:pPr>
            <a:r>
              <a:rPr lang="ru-RU" altLang="en-US" sz="2200" b="1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7715250" cy="360363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br>
              <a:rPr lang="ru-RU" sz="2000" b="1" i="1">
                <a:solidFill>
                  <a:schemeClr val="tx1"/>
                </a:solidFill>
                <a:latin typeface="Times New Roman"/>
                <a:cs typeface="Times New Roman"/>
              </a:rPr>
            </a:br>
            <a:br>
              <a:rPr lang="ru-RU" sz="4000"/>
            </a:br>
            <a:endParaRPr lang="ru-RU"/>
          </a:p>
        </p:txBody>
      </p:sp>
      <p:pic>
        <p:nvPicPr>
          <p:cNvPr id="1027" name=""/>
          <p:cNvPicPr>
            <a:picLocks noChangeAspect="1"/>
          </p:cNvPicPr>
          <p:nvPr/>
        </p:nvPicPr>
        <p:blipFill>
          <a:blip r:embed="rId2"/>
          <a:srcRect l="9670" r="6590" b="-220"/>
          <a:stretch>
            <a:fillRect/>
          </a:stretch>
        </p:blipFill>
        <p:spPr>
          <a:xfrm>
            <a:off x="155340" y="2306355"/>
            <a:ext cx="4860540" cy="4363004"/>
          </a:xfrm>
          <a:prstGeom prst="rect">
            <a:avLst/>
          </a:prstGeom>
        </p:spPr>
      </p:pic>
      <p:sp>
        <p:nvSpPr>
          <p:cNvPr id="1028" name=""/>
          <p:cNvSpPr/>
          <p:nvPr/>
        </p:nvSpPr>
        <p:spPr>
          <a:xfrm rot="1039405">
            <a:off x="4655840" y="3176972"/>
            <a:ext cx="1440160" cy="720080"/>
          </a:xfrm>
          <a:prstGeom prst="rect">
            <a:avLst/>
          </a:prstGeom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/>
          </a:p>
        </p:txBody>
      </p:sp>
      <p:sp>
        <p:nvSpPr>
          <p:cNvPr id="1029" name=""/>
          <p:cNvSpPr/>
          <p:nvPr/>
        </p:nvSpPr>
        <p:spPr>
          <a:xfrm>
            <a:off x="3503712" y="2744924"/>
            <a:ext cx="1008112" cy="936104"/>
          </a:xfrm>
          <a:prstGeom prst="ellipse">
            <a:avLst/>
          </a:prstGeom>
        </p:spPr>
        <p:style>
          <a:lnRef idx="2">
            <a:schemeClr val="accent3">
              <a:shade val="2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/>
          </a:p>
        </p:txBody>
      </p:sp>
      <p:sp>
        <p:nvSpPr>
          <p:cNvPr id="1030" name=""/>
          <p:cNvSpPr/>
          <p:nvPr/>
        </p:nvSpPr>
        <p:spPr>
          <a:xfrm rot="1546197">
            <a:off x="4259796" y="2456892"/>
            <a:ext cx="936104" cy="972108"/>
          </a:xfrm>
          <a:prstGeom prst="triangle">
            <a:avLst>
              <a:gd name="adj" fmla="val 50000"/>
            </a:avLst>
          </a:prstGeom>
          <a:solidFill>
            <a:srgbClr val="0000FF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en-US"/>
          </a:p>
        </p:txBody>
      </p:sp>
      <p:sp>
        <p:nvSpPr>
          <p:cNvPr id="1031" name=""/>
          <p:cNvSpPr txBox="1"/>
          <p:nvPr/>
        </p:nvSpPr>
        <p:spPr>
          <a:xfrm>
            <a:off x="5627948" y="2312876"/>
            <a:ext cx="3276364" cy="361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altLang="en-US"/>
          </a:p>
        </p:txBody>
      </p:sp>
      <p:sp>
        <p:nvSpPr>
          <p:cNvPr id="1032" name=""/>
          <p:cNvSpPr txBox="1"/>
          <p:nvPr/>
        </p:nvSpPr>
        <p:spPr>
          <a:xfrm>
            <a:off x="6384032" y="2392203"/>
            <a:ext cx="2664346" cy="30732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altLang="en-US" sz="2200" b="1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ru-RU" sz="2200" b="1">
                <a:solidFill>
                  <a:schemeClr val="tx1"/>
                </a:solidFill>
                <a:latin typeface="Times New Roman"/>
                <a:cs typeface="Times New Roman"/>
              </a:rPr>
              <a:t> ЦЕЛЬ: </a:t>
            </a: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актуализация системы знаний педагогов об авторской игровой развивающей технологии </a:t>
            </a:r>
          </a:p>
          <a:p>
            <a:pPr>
              <a:defRPr/>
            </a:pPr>
            <a:r>
              <a:rPr lang="ru-RU" sz="2200">
                <a:solidFill>
                  <a:schemeClr val="tx1"/>
                </a:solidFill>
                <a:latin typeface="Times New Roman"/>
                <a:cs typeface="Times New Roman"/>
              </a:rPr>
              <a:t>З. Дьенеша.</a:t>
            </a:r>
            <a:endParaRPr lang="ru-RU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Box 1"/>
          <p:cNvSpPr txBox="1"/>
          <p:nvPr/>
        </p:nvSpPr>
        <p:spPr>
          <a:xfrm>
            <a:off x="2123728" y="1300638"/>
            <a:ext cx="4896544" cy="450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>
                <a:latin typeface="Times New Roman"/>
                <a:cs typeface="Times New Roman"/>
              </a:rPr>
              <a:t> </a:t>
            </a:r>
            <a:endParaRPr lang="ru-RU" sz="240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764704"/>
            <a:ext cx="8640960" cy="1195978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 sz="24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СОЗДАТЕЛЬ ЛОГИЧЕСКИХ БЛОКОВ</a:t>
            </a:r>
            <a:endParaRPr lang="ru-RU" sz="2400">
              <a:ln w="9525"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5" name="Picture 2" descr="https://upload.wikimedia.org/wikipedia/ru/5/59/Zolt%C3%A1n_P%C3%A1l_Dienes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329" y="2081630"/>
            <a:ext cx="2819400" cy="3995738"/>
          </a:xfrm>
          <a:prstGeom prst="rect">
            <a:avLst/>
          </a:prstGeom>
          <a:noFill/>
          <a:ln w="57150">
            <a:solidFill>
              <a:srgbClr val="00B0F0"/>
            </a:solidFill>
            <a:miter/>
          </a:ln>
        </p:spPr>
      </p:pic>
      <p:sp>
        <p:nvSpPr>
          <p:cNvPr id="6" name="Прямоугольник 5"/>
          <p:cNvSpPr/>
          <p:nvPr/>
        </p:nvSpPr>
        <p:spPr>
          <a:xfrm>
            <a:off x="5580112" y="2853945"/>
            <a:ext cx="2952328" cy="420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200">
                <a:latin typeface="Times New Roman"/>
                <a:cs typeface="Times New Roman"/>
              </a:rPr>
              <a:t> </a:t>
            </a:r>
            <a:r>
              <a:rPr lang="ru-RU" sz="2200">
                <a:solidFill>
                  <a:srgbClr val="0070C0"/>
                </a:solidFill>
                <a:latin typeface="Times New Roman"/>
                <a:cs typeface="Times New Roman"/>
              </a:rPr>
              <a:t>.</a:t>
            </a:r>
            <a:endParaRPr lang="ru-RU" sz="2200">
              <a:solidFill>
                <a:srgbClr val="0070C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3284832"/>
            <a:ext cx="4752528" cy="20091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>
                <a:latin typeface="Times New Roman"/>
                <a:cs typeface="Times New Roman"/>
              </a:rPr>
              <a:t>Золтан Пал Дьенеш (1916—2014) — венгерский математик, психолог и педагог, профессор Шербрукского университета. Автор игрового подхода к развитию детей, идея которого заключается в освоении детьми математики посредством увлекательных логических игр, песен и танцев.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5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ЛОГИЧЕСКИЕ БЛОКИ ДЬЕНЕША</a:t>
            </a:r>
            <a:r>
              <a:rPr lang="en-US" altLang="ru-RU" sz="35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endParaRPr lang="en-US" altLang="ru-RU" sz="35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902100" y="1484784"/>
            <a:ext cx="3822192" cy="4824536"/>
          </a:xfrm>
        </p:spPr>
        <p:txBody>
          <a:bodyPr>
            <a:normAutofit fontScale="25000" lnSpcReduction="20000"/>
          </a:bodyPr>
          <a:lstStyle/>
          <a:p>
            <a:pPr indent="254000" algn="ctr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chemeClr val="bg1"/>
                </a:solidFill>
                <a:latin typeface="Times New Roman"/>
                <a:cs typeface="Times New Roman"/>
              </a:rPr>
              <a:t>Логические блоки Дьенеша представляют собой набор </a:t>
            </a:r>
          </a:p>
          <a:p>
            <a:pPr indent="254000" algn="ctr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chemeClr val="bg1"/>
                </a:solidFill>
                <a:latin typeface="Times New Roman"/>
                <a:cs typeface="Times New Roman"/>
              </a:rPr>
              <a:t>из 48 геометрических фигур: </a:t>
            </a: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just" eaLnBrk="0" hangingPunct="0">
              <a:spcBef>
                <a:spcPct val="0"/>
              </a:spcBef>
              <a:defRPr/>
            </a:pP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just" eaLnBrk="0" hangingPunct="0">
              <a:spcBef>
                <a:spcPct val="0"/>
              </a:spcBef>
              <a:defRPr/>
            </a:pP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just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а) четырех форм (круг, треугольник, квадрат, прямоугольник); </a:t>
            </a:r>
          </a:p>
          <a:p>
            <a:pPr indent="254000" algn="just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б) трёх цветов (красный, синий, желтый); </a:t>
            </a:r>
          </a:p>
          <a:p>
            <a:pPr indent="254000" algn="just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в) двух размеров (большой, маленький);</a:t>
            </a:r>
          </a:p>
          <a:p>
            <a:pPr indent="254000" algn="just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г) двух видов толщины (толстый, тонкий). </a:t>
            </a:r>
          </a:p>
          <a:p>
            <a:pPr indent="254000" algn="just" eaLnBrk="0" hangingPunct="0">
              <a:spcBef>
                <a:spcPct val="0"/>
              </a:spcBef>
              <a:defRPr/>
            </a:pP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just" eaLnBrk="0" hangingPunct="0">
              <a:spcBef>
                <a:spcPct val="0"/>
              </a:spcBef>
              <a:defRPr/>
            </a:pP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just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Каждая геометрическая фигура характеризуется четырьмя признаками: </a:t>
            </a:r>
          </a:p>
          <a:p>
            <a:pPr indent="254000" algn="ctr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FF0000"/>
                </a:solidFill>
                <a:latin typeface="Times New Roman"/>
                <a:cs typeface="Times New Roman"/>
              </a:rPr>
              <a:t>формой, цветом, размером,толщиной. </a:t>
            </a:r>
          </a:p>
          <a:p>
            <a:pPr indent="254000" algn="just" eaLnBrk="0" hangingPunct="0">
              <a:spcBef>
                <a:spcPct val="0"/>
              </a:spcBef>
              <a:defRPr/>
            </a:pPr>
            <a:endParaRPr lang="ru-RU" sz="6400" b="1">
              <a:solidFill>
                <a:srgbClr val="603B14"/>
              </a:solidFill>
              <a:latin typeface="Times New Roman"/>
              <a:cs typeface="Times New Roman"/>
            </a:endParaRPr>
          </a:p>
          <a:p>
            <a:pPr indent="254000" algn="ctr" eaLnBrk="0" hangingPunct="0">
              <a:spcBef>
                <a:spcPct val="0"/>
              </a:spcBef>
              <a:defRPr/>
            </a:pP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В наборе нет </a:t>
            </a:r>
            <a:r>
              <a:rPr lang="ru-RU" sz="6400" b="1">
                <a:solidFill>
                  <a:srgbClr val="FF0000"/>
                </a:solidFill>
                <a:latin typeface="Times New Roman"/>
                <a:cs typeface="Times New Roman"/>
              </a:rPr>
              <a:t>ни одной одинаковой </a:t>
            </a:r>
            <a:r>
              <a:rPr lang="ru-RU" sz="6400" b="1">
                <a:solidFill>
                  <a:srgbClr val="603B14"/>
                </a:solidFill>
                <a:latin typeface="Times New Roman"/>
                <a:cs typeface="Times New Roman"/>
              </a:rPr>
              <a:t>фигуры.</a:t>
            </a:r>
          </a:p>
          <a:p>
            <a:pPr lvl="0">
              <a:defRPr/>
            </a:pPr>
            <a:endParaRPr lang="ru-RU"/>
          </a:p>
        </p:txBody>
      </p:sp>
      <p:pic>
        <p:nvPicPr>
          <p:cNvPr id="5" name="Picture 2" descr="C:\Users\Наталья\Desktop\космос\066429_700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/>
          <a:stretch>
            <a:fillRect/>
          </a:stretch>
        </p:blipFill>
        <p:spPr>
          <a:xfrm>
            <a:off x="263352" y="2038350"/>
            <a:ext cx="4522998" cy="4522998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4100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КОДОВЫЕ КАРТОЧКИ</a:t>
            </a:r>
            <a:endParaRPr lang="ru-RU" sz="4100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6" name="Picture 2" descr="C:\Users\Наталья\Desktop\космос\bloki_denesha_svoimi_rukami1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370" y="1772816"/>
            <a:ext cx="4660635" cy="468052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31088" cy="1042376"/>
          </a:xfrm>
        </p:spPr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3333" b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ФОРМЫ ОРГАНИЗАЦИИ РАБОТЫ С ЛОГИЧЕСКИМИ БЛОКАМИ</a:t>
            </a:r>
            <a:r>
              <a:rPr lang="en-US" altLang="ru-RU" sz="3333" b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Calibri"/>
                <a:cs typeface="Times New Roman"/>
              </a:rPr>
              <a:t>.</a:t>
            </a:r>
            <a:br>
              <a:rPr lang="ru-RU" sz="3333" b="1">
                <a:solidFill>
                  <a:srgbClr val="C00000"/>
                </a:solidFill>
                <a:latin typeface="Times New Roman"/>
                <a:ea typeface="Calibri"/>
                <a:cs typeface="Times New Roman"/>
              </a:rPr>
            </a:b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731404" y="2672916"/>
            <a:ext cx="7408333" cy="3960440"/>
          </a:xfrm>
        </p:spPr>
        <p:txBody>
          <a:bodyPr/>
          <a:lstStyle/>
          <a:p>
            <a:pPr marL="0" indent="0" eaLnBrk="0" hangingPunct="0">
              <a:buNone/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Совместная и самостоятельная игровая деятельность (дидактические игры, настольно-печатные, подвижные, сюжетно-ролевые игры).</a:t>
            </a:r>
          </a:p>
          <a:p>
            <a:pPr lvl="0"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а) в подвижных играх (предметные ориентиры, обозначения домиков, дорожек, лабиринтов);</a:t>
            </a:r>
          </a:p>
          <a:p>
            <a:pPr eaLnBrk="0" hangingPunct="0"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б) как настольно-печатные (изготовить карты к играм “Рассели жильцов”, “Найди место фигуре”);</a:t>
            </a:r>
          </a:p>
          <a:p>
            <a:pPr eaLnBrk="0" hangingPunct="0"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в) в сюжетно-ролевых играх: “Магазин” - деньги обозначаются блоками. “Почта” - адрес на доме обозначается кодовыми карточками. Аналогично, “Поезд” - билеты, места.</a:t>
            </a:r>
          </a:p>
          <a:p>
            <a:pPr marL="0" indent="0" eaLnBrk="0" hangingPunct="0">
              <a:buNone/>
              <a:defRPr/>
            </a:pPr>
            <a:r>
              <a:rPr lang="ru-RU" sz="1800">
                <a:latin typeface="Times New Roman"/>
                <a:ea typeface="Calibri"/>
                <a:cs typeface="Times New Roman"/>
              </a:rPr>
              <a:t> НОД (комплексные, интегрированные), обеспечивающие   наглядность,      системность и доступность, смену деятельности. </a:t>
            </a:r>
          </a:p>
          <a:p>
            <a:pPr lvl="0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3900" b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Методическое обеспечение</a:t>
            </a:r>
            <a:r>
              <a:rPr lang="en-US" altLang="ru-RU" sz="3900" b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  <a:t>.</a:t>
            </a:r>
            <a:br>
              <a:rPr lang="ru-RU" sz="5900" b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cs typeface="Times New Roman"/>
              </a:rPr>
            </a:br>
            <a:endParaRPr lang="ru-RU" sz="5900" b="1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pic>
        <p:nvPicPr>
          <p:cNvPr id="3" name="Picture 4" descr="C:\Documents and Settings\Татьяна\Рабочий стол\для работы\МО\davayte_poizraem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717" y="1512973"/>
            <a:ext cx="3249042" cy="2924138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6" descr="C:\Documents and Settings\Татьяна\Рабочий стол\для работы\МО\853-1340-thickbox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777825"/>
            <a:ext cx="2598017" cy="2227239"/>
          </a:xfrm>
          <a:prstGeom prst="rect">
            <a:avLst/>
          </a:prstGeom>
          <a:noFill/>
          <a:ln w="38100">
            <a:solidFill>
              <a:srgbClr val="0070C0"/>
            </a:solidFill>
            <a:miter/>
          </a:ln>
        </p:spPr>
      </p:pic>
      <p:pic>
        <p:nvPicPr>
          <p:cNvPr id="6" name="Picture 7" descr="C:\Documents and Settings\Татьяна\Рабочий стол\для работы\МО\4729_400_1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 rot="21220527">
            <a:off x="3214248" y="4139442"/>
            <a:ext cx="2574836" cy="2446094"/>
          </a:xfrm>
          <a:prstGeom prst="rect">
            <a:avLst/>
          </a:prstGeom>
          <a:noFill/>
          <a:ln w="38100">
            <a:solidFill>
              <a:srgbClr val="0070C0"/>
            </a:solidFill>
            <a:miter/>
          </a:ln>
        </p:spPr>
      </p:pic>
      <p:pic>
        <p:nvPicPr>
          <p:cNvPr id="7" name="Picture 3" descr="C:\Documents and Settings\Татьяна\Рабочий стол\для работы\МО\albom-k-blokam-denesha-dlja-samyh-malenkih-2-3-goda800x800q80.v1292297128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581" y="4721625"/>
            <a:ext cx="2558059" cy="1803719"/>
          </a:xfrm>
          <a:prstGeom prst="rect">
            <a:avLst/>
          </a:prstGeom>
          <a:noFill/>
          <a:ln w="38100">
            <a:solidFill>
              <a:srgbClr val="00B0F0"/>
            </a:solidFill>
            <a:miter/>
          </a:ln>
        </p:spPr>
      </p:pic>
      <p:pic>
        <p:nvPicPr>
          <p:cNvPr id="8" name="Picture 7" descr="C:\Documents and Settings\Татьяна\Рабочий стол\для работы\МО\albom_42_full.jpg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4545124"/>
            <a:ext cx="2811164" cy="2009605"/>
          </a:xfrm>
          <a:prstGeom prst="rect">
            <a:avLst/>
          </a:prstGeom>
          <a:noFill/>
          <a:ln w="9525">
            <a:solidFill>
              <a:schemeClr val="tx1"/>
            </a:solidFill>
            <a:miter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</p:cTn>
                        </p:par>
                        <p:par>
                          <p:cTn id="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" presetID="17" presetClass="entr" presetSubtype="10" fill="hold" nodeType="afterEffect">
                                  <p:childTnLs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Прямоугольник 1"/>
          <p:cNvSpPr/>
          <p:nvPr/>
        </p:nvSpPr>
        <p:spPr>
          <a:xfrm>
            <a:off x="407368" y="260648"/>
            <a:ext cx="8424936" cy="49952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>
                <a:latin typeface="Times New Roman"/>
                <a:ea typeface="Times New Roman"/>
                <a:cs typeface="Times New Roman"/>
              </a:rPr>
              <a:t>                                                                    </a:t>
            </a:r>
            <a:r>
              <a:rPr lang="ru-RU" b="1" i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«Расскажи – и забуду, </a:t>
            </a:r>
            <a:endParaRPr lang="ru-RU" b="1" i="1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покажи – и я запомню, </a:t>
            </a:r>
            <a:endParaRPr lang="ru-RU" b="1" i="1">
              <a:ln w="9525">
                <a:solidFill>
                  <a:schemeClr val="bg1"/>
                </a:solidFill>
              </a:ln>
              <a:solidFill>
                <a:schemeClr val="bg1"/>
              </a:solidFill>
              <a:latin typeface="Times New Roman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b="1" i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дай попробовать – и я пойму</a:t>
            </a:r>
            <a:r>
              <a:rPr lang="ru-RU" b="1" i="1">
                <a:ln w="9525">
                  <a:solidFill>
                    <a:schemeClr val="bg1"/>
                  </a:solidFill>
                </a:ln>
                <a:solidFill>
                  <a:schemeClr val="bg1"/>
                </a:solidFill>
                <a:latin typeface="Calibri"/>
                <a:ea typeface="Times New Roman"/>
                <a:cs typeface="Times New Roman"/>
              </a:rPr>
              <a:t>»</a:t>
            </a:r>
            <a:endParaRPr lang="ru-RU" b="1" i="1">
              <a:latin typeface="Calibri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i="1">
              <a:latin typeface="Calibri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800" b="1" i="1">
                <a:latin typeface="Times New Roman"/>
                <a:ea typeface="Times New Roman"/>
                <a:cs typeface="Times New Roman"/>
              </a:rPr>
              <a:t> </a:t>
            </a: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>
                <a:latin typeface="Times New Roman"/>
                <a:ea typeface="Times New Roman"/>
                <a:cs typeface="Times New Roman"/>
              </a:rPr>
              <a:t>ПРАКТИЧЕСКАЯ ЧАСТЬ</a:t>
            </a: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 b="1" i="1">
              <a:latin typeface="Times New Roman"/>
              <a:ea typeface="Times New Roman"/>
              <a:cs typeface="Times New Roman"/>
            </a:endParaRPr>
          </a:p>
          <a:p>
            <a:pPr lvl="0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200" b="1">
                <a:latin typeface="Times New Roman"/>
                <a:ea typeface="Times New Roman"/>
                <a:cs typeface="Times New Roman"/>
              </a:rPr>
              <a:t>     «</a:t>
            </a:r>
            <a:r>
              <a:rPr lang="ru-RU" sz="2200" b="1" u="sng">
                <a:latin typeface="Times New Roman"/>
                <a:ea typeface="Times New Roman"/>
                <a:cs typeface="Times New Roman"/>
              </a:rPr>
              <a:t>КУПИТЕ БИЛЕТИК»</a:t>
            </a:r>
          </a:p>
          <a:p>
            <a:pPr marL="360000" lvl="0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latin typeface="Times New Roman"/>
                <a:ea typeface="Times New Roman"/>
                <a:cs typeface="Times New Roman"/>
              </a:rPr>
              <a:t>Цель:</a:t>
            </a:r>
            <a:r>
              <a:rPr lang="ru-RU" sz="2400">
                <a:latin typeface="Times New Roman"/>
                <a:ea typeface="Times New Roman"/>
                <a:cs typeface="Times New Roman"/>
              </a:rPr>
              <a:t> Найти фигуру по знаково-символическому          изображению. Учить декодировать информацию.</a:t>
            </a:r>
          </a:p>
          <a:p>
            <a:pPr lvl="0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latin typeface="Times New Roman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sz="2000" b="1" i="1">
              <a:latin typeface="Times New Roman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i="1">
              <a:latin typeface="Calibri"/>
              <a:ea typeface="Times New Roman"/>
              <a:cs typeface="Times New Roman"/>
            </a:endParaRPr>
          </a:p>
          <a:p>
            <a:pPr lvl="0" algn="ctr" eaLnBrk="0" hangingPunct="0">
              <a:spcBef>
                <a:spcPct val="0"/>
              </a:spcBef>
              <a:spcAft>
                <a:spcPct val="0"/>
              </a:spcAft>
              <a:defRPr/>
            </a:pPr>
            <a:endParaRPr lang="ru-RU" b="1" i="1">
              <a:latin typeface="Calibri"/>
              <a:cs typeface="Times New Roman"/>
            </a:endParaRPr>
          </a:p>
          <a:p>
            <a:pPr lvl="0" ea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i="1">
                <a:latin typeface="Times New Roman"/>
                <a:cs typeface="Times New Roman"/>
              </a:rPr>
              <a:t> </a:t>
            </a:r>
            <a:endParaRPr lang="ru-RU"/>
          </a:p>
        </p:txBody>
      </p:sp>
      <p:pic>
        <p:nvPicPr>
          <p:cNvPr id="1026" name="Picture 2" descr="C:\Users\Наталья\Desktop\космос\i (32)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552" y="3749492"/>
            <a:ext cx="4707083" cy="277585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500"/>
    </mc:Choice>
    <mc:Fallback>
      <p:transition/>
    </mc:Fallback>
  </mc:AlternateContent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r="http://schemas.openxmlformats.org/officeDocument/2006/relationships" xmlns:a="http://schemas.openxmlformats.org/drawingml/2006/main" name="Волна">
  <a:themeElements>
    <a:clrScheme name="Свет">
      <a:dk1>
        <a:sysClr val="windowText" lastClr="000000"/>
      </a:dk1>
      <a:lt1>
        <a:sysClr val="window" lastClr="FFFFFF"/>
      </a:lt1>
      <a:dk2>
        <a:srgbClr val="3A3936"/>
      </a:dk2>
      <a:lt2>
        <a:srgbClr val="75736C"/>
      </a:lt2>
      <a:accent1>
        <a:srgbClr val="CC0000"/>
      </a:accent1>
      <a:accent2>
        <a:srgbClr val="820000"/>
      </a:accent2>
      <a:accent3>
        <a:srgbClr val="FF6600"/>
      </a:accent3>
      <a:accent4>
        <a:srgbClr val="FF8837"/>
      </a:accent4>
      <a:accent5>
        <a:srgbClr val="FFC000"/>
      </a:accent5>
      <a:accent6>
        <a:srgbClr val="DEA900"/>
      </a:accent6>
      <a:hlink>
        <a:srgbClr val="0000FF"/>
      </a:hlink>
      <a:folHlink>
        <a:srgbClr val="800080"/>
      </a:folHlink>
    </a:clrScheme>
    <a:fontScheme name="Волна">
      <a:majorFont>
        <a:latin typeface="Candara"/>
        <a:ea typeface="Arial"/>
        <a:cs typeface="Arial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Arial"/>
        <a:cs typeface="Arial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MS PGothic"/>
        <a:font script="Hang" typeface="Malgun Gothic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MS PGothic"/>
        <a:font script="Hang" typeface="Malgun Gothic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71</Paragraphs>
  <Slides>16</Slides>
  <Notes>3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baseType="lpstr" size="17">
      <vt:lpstr>Волна</vt:lpstr>
      <vt:lpstr> ДЕЛОВАЯ ИГРА ДЛЯ ВОСПИТАТЕЛЕЙ 
«С ЧУДО-БЛОКАМИ ИГРАЕМ – УМ РЕБЁНКА РАЗВИВАЕМ».                                              Подготовила воспитатель 1 к\к.                                    Усольцева Е.А. </vt:lpstr>
      <vt:lpstr>Slide 2</vt:lpstr>
      <vt:lpstr/>
      <vt:lpstr>СОЗДАТЕЛЬ ЛОГИЧЕСКИХ БЛОКОВ</vt:lpstr>
      <vt:lpstr>ЛОГИЧЕСКИЕ БЛОКИ ДЬЕНЕША.</vt:lpstr>
      <vt:lpstr>КОДОВЫЕ КАРТОЧКИ</vt:lpstr>
      <vt:lpstr>ФОРМЫ ОРГАНИЗАЦИИ РАБОТЫ С ЛОГИЧЕСКИМИ БЛОКАМИ.</vt:lpstr>
      <vt:lpstr>Методическое обеспечение.</vt:lpstr>
      <vt:lpstr>Slide 9</vt:lpstr>
      <vt:lpstr>«Рыбалка» </vt:lpstr>
      <vt:lpstr>Slide 11</vt:lpstr>
      <vt:lpstr>Slide 12</vt:lpstr>
      <vt:lpstr>ИГРА «САДОВНИКИ»(с тремя обручами)</vt:lpstr>
      <vt:lpstr>“ЗАСЕЛИ ЖИЛЬЦОВ”</vt:lpstr>
      <vt:lpstr> ТВОРЧЕСКАЯ МАСТЕРСКАЯ «КАША ИЗ ТОПОРА»</vt:lpstr>
      <vt:lpstr>       РЕФЛЕКСИЯ.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Логические кубики</dc:title>
  <dc:creator>Наталья</dc:creator>
  <cp:lastModifiedBy>user</cp:lastModifiedBy>
  <cp:revision>70</cp:revision>
  <dcterms:created xsi:type="dcterms:W3CDTF">2016-10-13T18:26:25Z</dcterms:created>
  <dcterms:modified xsi:type="dcterms:W3CDTF">2022-06-01T09:37:06Z</dcterms:modified>
</cp:coreProperties>
</file>